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28" r:id="rId2"/>
  </p:sldMasterIdLst>
  <p:notesMasterIdLst>
    <p:notesMasterId r:id="rId37"/>
  </p:notesMasterIdLst>
  <p:handoutMasterIdLst>
    <p:handoutMasterId r:id="rId38"/>
  </p:handoutMasterIdLst>
  <p:sldIdLst>
    <p:sldId id="292" r:id="rId3"/>
    <p:sldId id="258" r:id="rId4"/>
    <p:sldId id="342" r:id="rId5"/>
    <p:sldId id="343" r:id="rId6"/>
    <p:sldId id="344" r:id="rId7"/>
    <p:sldId id="345" r:id="rId8"/>
    <p:sldId id="347" r:id="rId9"/>
    <p:sldId id="348" r:id="rId10"/>
    <p:sldId id="349" r:id="rId11"/>
    <p:sldId id="350" r:id="rId12"/>
    <p:sldId id="351" r:id="rId13"/>
    <p:sldId id="354" r:id="rId14"/>
    <p:sldId id="353" r:id="rId15"/>
    <p:sldId id="352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365" r:id="rId27"/>
    <p:sldId id="366" r:id="rId28"/>
    <p:sldId id="372" r:id="rId29"/>
    <p:sldId id="368" r:id="rId30"/>
    <p:sldId id="369" r:id="rId31"/>
    <p:sldId id="370" r:id="rId32"/>
    <p:sldId id="374" r:id="rId33"/>
    <p:sldId id="373" r:id="rId34"/>
    <p:sldId id="371" r:id="rId35"/>
    <p:sldId id="337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0000CC"/>
    <a:srgbClr val="F0640E"/>
    <a:srgbClr val="990099"/>
    <a:srgbClr val="A75F83"/>
    <a:srgbClr val="E1590D"/>
    <a:srgbClr val="F174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81" autoAdjust="0"/>
    <p:restoredTop sz="88180" autoAdjust="0"/>
  </p:normalViewPr>
  <p:slideViewPr>
    <p:cSldViewPr>
      <p:cViewPr varScale="1">
        <p:scale>
          <a:sx n="51" d="100"/>
          <a:sy n="51" d="100"/>
        </p:scale>
        <p:origin x="58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212" y="-158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107F8-B541-4B1B-B2B2-942489DDF0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421B9-A6E2-4FD4-9DA3-9F267AAF8934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789AB-FFC0-4845-807F-975EF0FA0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862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537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038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963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569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642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985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361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70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014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6862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1519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5748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743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7856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8815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0679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5315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3397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76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2185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3287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6328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5245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797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84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959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60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962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233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789AB-FFC0-4845-807F-975EF0FA0BE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117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34F0-9932-4554-8662-7805BB55B0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34F0-9932-4554-8662-7805BB55B0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34F0-9932-4554-8662-7805BB55B0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34F0-9932-4554-8662-7805BB55B0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34F0-9932-4554-8662-7805BB55B0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34F0-9932-4554-8662-7805BB55B0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34F0-9932-4554-8662-7805BB55B0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34F0-9932-4554-8662-7805BB55B0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34F0-9932-4554-8662-7805BB55B0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34F0-9932-4554-8662-7805BB55B0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34F0-9932-4554-8662-7805BB55B0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34F0-9932-4554-8662-7805BB55B0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33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FF33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834F0-9932-4554-8662-7805BB55B0E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microsoft.com/office/2007/relationships/hdphoto" Target="../media/hdphoto1.wdp"/><Relationship Id="rId4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5.jpeg"/><Relationship Id="rId7" Type="http://schemas.microsoft.com/office/2007/relationships/hdphoto" Target="../media/hdphoto3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microsoft.com/office/2007/relationships/hdphoto" Target="../media/hdphoto2.wdp"/><Relationship Id="rId10" Type="http://schemas.openxmlformats.org/officeDocument/2006/relationships/image" Target="../media/image130.jpeg"/><Relationship Id="rId4" Type="http://schemas.openxmlformats.org/officeDocument/2006/relationships/image" Target="../media/image126.png"/><Relationship Id="rId9" Type="http://schemas.openxmlformats.org/officeDocument/2006/relationships/image" Target="../media/image1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5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2677610"/>
            <a:ext cx="8520782" cy="37856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 Укрепление связей </a:t>
            </a:r>
            <a:r>
              <a:rPr lang="ru-RU" sz="2400" dirty="0"/>
              <a:t>между столичным регионом и </a:t>
            </a:r>
            <a:r>
              <a:rPr lang="ru-RU" sz="2400" dirty="0" smtClean="0"/>
              <a:t>Хабаровским </a:t>
            </a:r>
            <a:r>
              <a:rPr lang="ru-RU" sz="2400" dirty="0"/>
              <a:t>краем на всех уровнях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 Участие </a:t>
            </a:r>
            <a:r>
              <a:rPr lang="ru-RU" sz="2400" dirty="0"/>
              <a:t>в общественно-значимых </a:t>
            </a:r>
            <a:r>
              <a:rPr lang="ru-RU" sz="2400" dirty="0" smtClean="0"/>
              <a:t>проектах</a:t>
            </a:r>
            <a:r>
              <a:rPr lang="ru-RU" sz="2400" b="1" dirty="0" smtClean="0">
                <a:effectLst/>
              </a:rPr>
              <a:t>   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К</a:t>
            </a:r>
            <a:r>
              <a:rPr lang="ru-RU" sz="2400" dirty="0" smtClean="0"/>
              <a:t>ультурно-массовые мероприятия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Патриотические акции и инициативы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Благотворительность и забота о ветеранах</a:t>
            </a:r>
            <a:endParaRPr lang="ru-RU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Поддержка </a:t>
            </a:r>
            <a:r>
              <a:rPr lang="ru-RU" sz="2400" dirty="0" smtClean="0"/>
              <a:t>членов Землячества и содействие их профессиональному и творческому росту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Информационное продвижение Хабаровского края и Землячества в СМИ и Интернете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42845" y="142854"/>
            <a:ext cx="870146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 smtClean="0">
                <a:solidFill>
                  <a:srgbClr val="FF3300"/>
                </a:solidFill>
              </a:rPr>
              <a:t>Хабаровское  землячество – в  действии                                                    </a:t>
            </a:r>
            <a:r>
              <a:rPr lang="ru-RU" sz="3800" b="1" dirty="0" smtClean="0">
                <a:solidFill>
                  <a:srgbClr val="0000FF"/>
                </a:solidFill>
              </a:rPr>
              <a:t>2016 год</a:t>
            </a:r>
            <a:r>
              <a:rPr lang="ru-RU" sz="3800" b="1" dirty="0" smtClean="0">
                <a:solidFill>
                  <a:srgbClr val="FF3300"/>
                </a:solidFill>
              </a:rPr>
              <a:t>                              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5" y="773796"/>
            <a:ext cx="2688928" cy="1362881"/>
          </a:xfrm>
        </p:spPr>
      </p:pic>
      <p:sp>
        <p:nvSpPr>
          <p:cNvPr id="2" name="TextBox 1"/>
          <p:cNvSpPr txBox="1"/>
          <p:nvPr/>
        </p:nvSpPr>
        <p:spPr>
          <a:xfrm>
            <a:off x="3003138" y="1756373"/>
            <a:ext cx="584117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Основные направления работы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08"/>
    </mc:Choice>
    <mc:Fallback xmlns="">
      <p:transition spd="slow" advTm="2330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0" y="764704"/>
            <a:ext cx="8301039" cy="432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dirty="0" smtClean="0"/>
              <a:t> </a:t>
            </a:r>
            <a:r>
              <a:rPr lang="ru-RU" sz="11200" b="1" dirty="0" smtClean="0"/>
              <a:t> </a:t>
            </a:r>
            <a:r>
              <a:rPr lang="ru-RU" sz="11200" b="1" dirty="0">
                <a:solidFill>
                  <a:srgbClr val="0000FF"/>
                </a:solidFill>
              </a:rPr>
              <a:t>3 июня: </a:t>
            </a:r>
            <a:r>
              <a:rPr lang="ru-RU" sz="11200" dirty="0">
                <a:solidFill>
                  <a:schemeClr val="tx1"/>
                </a:solidFill>
              </a:rPr>
              <a:t>Первое заседание Правления</a:t>
            </a:r>
            <a:r>
              <a:rPr lang="ru-RU" sz="11200" dirty="0"/>
              <a:t> </a:t>
            </a:r>
            <a:endParaRPr lang="ru-RU" sz="9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6"/>
          <a:stretch/>
        </p:blipFill>
        <p:spPr>
          <a:xfrm>
            <a:off x="179512" y="1330808"/>
            <a:ext cx="4613828" cy="27913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02528"/>
            <a:ext cx="2010908" cy="25397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336" y="4236686"/>
            <a:ext cx="2135433" cy="25614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2"/>
          <a:stretch/>
        </p:blipFill>
        <p:spPr>
          <a:xfrm>
            <a:off x="2455352" y="4228979"/>
            <a:ext cx="4172445" cy="25474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32" y="1352436"/>
            <a:ext cx="4140438" cy="276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2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3"/>
    </mc:Choice>
    <mc:Fallback xmlns="">
      <p:transition spd="slow" advTm="1063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0" y="764704"/>
            <a:ext cx="8301039" cy="432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dirty="0" smtClean="0"/>
              <a:t> </a:t>
            </a:r>
            <a:r>
              <a:rPr lang="ru-RU" sz="11200" b="1" dirty="0" smtClean="0"/>
              <a:t> </a:t>
            </a:r>
            <a:r>
              <a:rPr lang="ru-RU" sz="11200" b="1" dirty="0" smtClean="0">
                <a:solidFill>
                  <a:srgbClr val="0000FF"/>
                </a:solidFill>
              </a:rPr>
              <a:t>3 июня: </a:t>
            </a:r>
            <a:r>
              <a:rPr lang="ru-RU" sz="11200" dirty="0" smtClean="0">
                <a:solidFill>
                  <a:schemeClr val="tx1"/>
                </a:solidFill>
              </a:rPr>
              <a:t>Первое заседание Правления</a:t>
            </a:r>
            <a:r>
              <a:rPr lang="ru-RU" sz="11200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30753" r="18812" b="2393"/>
          <a:stretch/>
        </p:blipFill>
        <p:spPr>
          <a:xfrm>
            <a:off x="971600" y="1358213"/>
            <a:ext cx="7214300" cy="538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1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3"/>
    </mc:Choice>
    <mc:Fallback xmlns="">
      <p:transition spd="slow" advTm="607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1313" y="764704"/>
            <a:ext cx="8475488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dirty="0" smtClean="0"/>
              <a:t> </a:t>
            </a:r>
            <a:r>
              <a:rPr lang="ru-RU" sz="11200" b="1" dirty="0" smtClean="0"/>
              <a:t> </a:t>
            </a:r>
            <a:r>
              <a:rPr lang="ru-RU" sz="11200" b="1" dirty="0" smtClean="0">
                <a:solidFill>
                  <a:srgbClr val="0000FF"/>
                </a:solidFill>
              </a:rPr>
              <a:t>22 июня: </a:t>
            </a:r>
            <a:r>
              <a:rPr lang="ru-RU" sz="11200" dirty="0" smtClean="0">
                <a:solidFill>
                  <a:schemeClr val="tx1"/>
                </a:solidFill>
              </a:rPr>
              <a:t> Акция памяти на братской могиле в селе Рождествено, посещение Дома отдыха «Снегири»</a:t>
            </a:r>
            <a:endParaRPr lang="ru-RU" sz="1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32735"/>
            <a:ext cx="4248472" cy="2839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13" y="1604806"/>
            <a:ext cx="4290256" cy="2867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2" y="4581040"/>
            <a:ext cx="3127039" cy="20902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43" y="4555947"/>
            <a:ext cx="3347406" cy="21214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r="10374"/>
          <a:stretch/>
        </p:blipFill>
        <p:spPr>
          <a:xfrm>
            <a:off x="6758141" y="4541546"/>
            <a:ext cx="2226149" cy="212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7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2"/>
    </mc:Choice>
    <mc:Fallback xmlns="">
      <p:transition spd="slow" advTm="1084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0" y="764704"/>
            <a:ext cx="8301039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dirty="0" smtClean="0"/>
              <a:t> </a:t>
            </a:r>
            <a:r>
              <a:rPr lang="ru-RU" sz="11200" b="1" dirty="0" smtClean="0"/>
              <a:t> </a:t>
            </a:r>
            <a:r>
              <a:rPr lang="ru-RU" sz="11200" b="1" dirty="0" smtClean="0">
                <a:solidFill>
                  <a:srgbClr val="0000FF"/>
                </a:solidFill>
              </a:rPr>
              <a:t>28 июня: </a:t>
            </a:r>
            <a:r>
              <a:rPr lang="ru-RU" sz="11200" dirty="0" smtClean="0">
                <a:solidFill>
                  <a:schemeClr val="tx1"/>
                </a:solidFill>
              </a:rPr>
              <a:t>Встреча в Музее Востока с хранителем нанайской культуры Светланой Киле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9"/>
          <a:stretch/>
        </p:blipFill>
        <p:spPr>
          <a:xfrm>
            <a:off x="179512" y="1576225"/>
            <a:ext cx="4780784" cy="28608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76224"/>
            <a:ext cx="3974600" cy="26515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" y="4528554"/>
            <a:ext cx="3132734" cy="21609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2466" r="11606" b="2931"/>
          <a:stretch/>
        </p:blipFill>
        <p:spPr>
          <a:xfrm>
            <a:off x="3269813" y="4528554"/>
            <a:ext cx="2778351" cy="21609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r="4043"/>
          <a:stretch/>
        </p:blipFill>
        <p:spPr>
          <a:xfrm>
            <a:off x="6098328" y="4365936"/>
            <a:ext cx="2952328" cy="232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4"/>
    </mc:Choice>
    <mc:Fallback xmlns="">
      <p:transition spd="slow" advTm="1123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977" y="764704"/>
            <a:ext cx="9066940" cy="8299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>
              <a:spcAft>
                <a:spcPts val="600"/>
              </a:spcAft>
              <a:buNone/>
            </a:pPr>
            <a:r>
              <a:rPr lang="ru-RU" dirty="0" smtClean="0"/>
              <a:t> </a:t>
            </a:r>
            <a:r>
              <a:rPr lang="ru-RU" sz="11200" b="1" dirty="0" smtClean="0"/>
              <a:t>        </a:t>
            </a:r>
            <a:r>
              <a:rPr lang="ru-RU" sz="11200" b="1" dirty="0" smtClean="0">
                <a:solidFill>
                  <a:srgbClr val="0000FF"/>
                </a:solidFill>
              </a:rPr>
              <a:t>Июнь-сентябрь: </a:t>
            </a:r>
            <a:r>
              <a:rPr lang="ru-RU" sz="11200" dirty="0" smtClean="0">
                <a:solidFill>
                  <a:schemeClr val="tx1"/>
                </a:solidFill>
              </a:rPr>
              <a:t> Участие в проекте по сооружению памятника маршалу А.М.Василевскому в г.Хабаровске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9" r="25499"/>
          <a:stretch/>
        </p:blipFill>
        <p:spPr>
          <a:xfrm>
            <a:off x="2176667" y="1763984"/>
            <a:ext cx="2520280" cy="28827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/>
          <a:stretch/>
        </p:blipFill>
        <p:spPr>
          <a:xfrm>
            <a:off x="121904" y="4802316"/>
            <a:ext cx="3313502" cy="18736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5074" y="2228366"/>
            <a:ext cx="2923170" cy="19539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75" y="1763984"/>
            <a:ext cx="4241393" cy="28351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r="5574"/>
          <a:stretch/>
        </p:blipFill>
        <p:spPr>
          <a:xfrm>
            <a:off x="5944898" y="4717957"/>
            <a:ext cx="3096006" cy="19123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t="16821" r="6596"/>
          <a:stretch/>
        </p:blipFill>
        <p:spPr>
          <a:xfrm>
            <a:off x="3508815" y="4941168"/>
            <a:ext cx="2376264" cy="146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7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7"/>
    </mc:Choice>
    <mc:Fallback xmlns="">
      <p:transition spd="slow" advTm="10937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761" y="764704"/>
            <a:ext cx="8301039" cy="3600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dirty="0" smtClean="0"/>
              <a:t> </a:t>
            </a:r>
            <a:r>
              <a:rPr lang="ru-RU" sz="11200" b="1" dirty="0" smtClean="0"/>
              <a:t> </a:t>
            </a:r>
            <a:r>
              <a:rPr lang="ru-RU" sz="11200" b="1" dirty="0" smtClean="0">
                <a:solidFill>
                  <a:srgbClr val="0000FF"/>
                </a:solidFill>
              </a:rPr>
              <a:t>16 июля: </a:t>
            </a:r>
            <a:r>
              <a:rPr lang="ru-RU" sz="11200" dirty="0" smtClean="0">
                <a:solidFill>
                  <a:schemeClr val="tx1"/>
                </a:solidFill>
              </a:rPr>
              <a:t>Участие в удмуртском празднике «Гербер»</a:t>
            </a:r>
            <a:endParaRPr lang="ru-RU" sz="11200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0"/>
          <a:stretch/>
        </p:blipFill>
        <p:spPr>
          <a:xfrm>
            <a:off x="5313582" y="4394220"/>
            <a:ext cx="3760866" cy="22259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" y="1255288"/>
            <a:ext cx="4422216" cy="29507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2" r="26241"/>
          <a:stretch/>
        </p:blipFill>
        <p:spPr>
          <a:xfrm>
            <a:off x="3511439" y="4172544"/>
            <a:ext cx="1735096" cy="25766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268760"/>
            <a:ext cx="4401261" cy="29372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4" y="4366431"/>
            <a:ext cx="3297548" cy="220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9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9"/>
    </mc:Choice>
    <mc:Fallback xmlns="">
      <p:transition spd="slow" advTm="1096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9679" y="692696"/>
            <a:ext cx="8301039" cy="3600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dirty="0" smtClean="0"/>
              <a:t> </a:t>
            </a:r>
            <a:r>
              <a:rPr lang="ru-RU" sz="11200" b="1" dirty="0" smtClean="0"/>
              <a:t> </a:t>
            </a:r>
            <a:r>
              <a:rPr lang="ru-RU" sz="11200" b="1" dirty="0" smtClean="0">
                <a:solidFill>
                  <a:srgbClr val="0000FF"/>
                </a:solidFill>
              </a:rPr>
              <a:t>30 июля: </a:t>
            </a:r>
            <a:r>
              <a:rPr lang="ru-RU" sz="11200" dirty="0" smtClean="0">
                <a:solidFill>
                  <a:schemeClr val="tx1"/>
                </a:solidFill>
              </a:rPr>
              <a:t>Участие в Спартакиаде землячеств Москвы</a:t>
            </a:r>
            <a:endParaRPr lang="ru-RU" sz="112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44" y="1140232"/>
            <a:ext cx="4176465" cy="27867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433" y="1152298"/>
            <a:ext cx="4150983" cy="27747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43" y="4000218"/>
            <a:ext cx="4176465" cy="27768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433" y="4014516"/>
            <a:ext cx="4143096" cy="276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6"/>
    </mc:Choice>
    <mc:Fallback xmlns="">
      <p:transition spd="slow" advTm="1110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761" y="764704"/>
            <a:ext cx="8301039" cy="3600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dirty="0" smtClean="0"/>
              <a:t> </a:t>
            </a:r>
            <a:r>
              <a:rPr lang="ru-RU" sz="11200" b="1" dirty="0" smtClean="0"/>
              <a:t> </a:t>
            </a:r>
            <a:r>
              <a:rPr lang="ru-RU" sz="11200" b="1" dirty="0" smtClean="0">
                <a:solidFill>
                  <a:srgbClr val="0000FF"/>
                </a:solidFill>
              </a:rPr>
              <a:t>30 июля: </a:t>
            </a:r>
            <a:r>
              <a:rPr lang="ru-RU" sz="11200" dirty="0" smtClean="0">
                <a:solidFill>
                  <a:schemeClr val="tx1"/>
                </a:solidFill>
              </a:rPr>
              <a:t>Победа в Спартакиаде землячеств Москвы</a:t>
            </a:r>
            <a:endParaRPr lang="ru-RU" sz="112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30494" r="24791" b="13158"/>
          <a:stretch/>
        </p:blipFill>
        <p:spPr>
          <a:xfrm>
            <a:off x="4430012" y="3874311"/>
            <a:ext cx="4634430" cy="29282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t="2113" r="8215" b="9273"/>
          <a:stretch/>
        </p:blipFill>
        <p:spPr>
          <a:xfrm>
            <a:off x="58670" y="1203529"/>
            <a:ext cx="4215522" cy="28667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07" y="4149080"/>
            <a:ext cx="3977685" cy="26534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8" b="319"/>
          <a:stretch/>
        </p:blipFill>
        <p:spPr>
          <a:xfrm>
            <a:off x="4723643" y="1187899"/>
            <a:ext cx="4153085" cy="26232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55977" y="1412776"/>
            <a:ext cx="288031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1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Е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Т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О !</a:t>
            </a:r>
          </a:p>
        </p:txBody>
      </p:sp>
    </p:spTree>
    <p:extLst>
      <p:ext uri="{BB962C8B-B14F-4D97-AF65-F5344CB8AC3E}">
        <p14:creationId xmlns:p14="http://schemas.microsoft.com/office/powerpoint/2010/main" val="221752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0"/>
    </mc:Choice>
    <mc:Fallback xmlns="">
      <p:transition spd="slow" advTm="1081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761" y="764704"/>
            <a:ext cx="8301039" cy="3600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dirty="0" smtClean="0"/>
              <a:t> </a:t>
            </a:r>
            <a:r>
              <a:rPr lang="ru-RU" sz="11200" b="1" dirty="0" smtClean="0"/>
              <a:t> </a:t>
            </a:r>
            <a:r>
              <a:rPr lang="ru-RU" sz="11200" b="1" dirty="0" smtClean="0">
                <a:solidFill>
                  <a:srgbClr val="0000FF"/>
                </a:solidFill>
              </a:rPr>
              <a:t>Август: </a:t>
            </a:r>
            <a:r>
              <a:rPr lang="ru-RU" sz="11200" dirty="0" smtClean="0">
                <a:solidFill>
                  <a:schemeClr val="tx1"/>
                </a:solidFill>
              </a:rPr>
              <a:t>Встречи с ветеранами</a:t>
            </a:r>
            <a:endParaRPr lang="ru-RU" sz="112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0" r="14177"/>
          <a:stretch/>
        </p:blipFill>
        <p:spPr>
          <a:xfrm>
            <a:off x="57645" y="1542009"/>
            <a:ext cx="4478635" cy="4132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206" r="14486" b="-206"/>
          <a:stretch/>
        </p:blipFill>
        <p:spPr>
          <a:xfrm>
            <a:off x="4656949" y="1523713"/>
            <a:ext cx="4379547" cy="41329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405" y="5769062"/>
            <a:ext cx="4367114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Писатель-фронтовик Анатолий Филиппович Полянский, 89 лет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8490" y="5775391"/>
            <a:ext cx="4176464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Лётчик-космонавт, дважды Герой СССР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Валерий Викторович Рюмин, 77 лет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20"/>
    </mc:Choice>
    <mc:Fallback xmlns="">
      <p:transition spd="slow" advTm="2102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761" y="764704"/>
            <a:ext cx="8301039" cy="3600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dirty="0" smtClean="0"/>
              <a:t> </a:t>
            </a:r>
            <a:r>
              <a:rPr lang="ru-RU" sz="11200" b="1" dirty="0" smtClean="0"/>
              <a:t> </a:t>
            </a:r>
            <a:r>
              <a:rPr lang="ru-RU" sz="11200" b="1" dirty="0" smtClean="0">
                <a:solidFill>
                  <a:srgbClr val="0000FF"/>
                </a:solidFill>
              </a:rPr>
              <a:t>10 сентября: </a:t>
            </a:r>
            <a:r>
              <a:rPr lang="ru-RU" sz="11200" dirty="0" smtClean="0">
                <a:solidFill>
                  <a:schemeClr val="tx1"/>
                </a:solidFill>
              </a:rPr>
              <a:t>День Москвы в Измайловском Кремле</a:t>
            </a:r>
            <a:endParaRPr lang="ru-RU" sz="112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6"/>
          <a:stretch/>
        </p:blipFill>
        <p:spPr>
          <a:xfrm>
            <a:off x="107504" y="1268761"/>
            <a:ext cx="4536974" cy="27807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05" y="1260346"/>
            <a:ext cx="4179991" cy="27891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4762"/>
          <a:stretch/>
        </p:blipFill>
        <p:spPr>
          <a:xfrm>
            <a:off x="107504" y="4185795"/>
            <a:ext cx="3033324" cy="23613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7" r="12513"/>
          <a:stretch/>
        </p:blipFill>
        <p:spPr>
          <a:xfrm>
            <a:off x="3185067" y="4185087"/>
            <a:ext cx="2647357" cy="23568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8" t="11124" r="7980"/>
          <a:stretch/>
        </p:blipFill>
        <p:spPr>
          <a:xfrm>
            <a:off x="5876663" y="4157298"/>
            <a:ext cx="3159833" cy="238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2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5"/>
    </mc:Choice>
    <mc:Fallback xmlns="">
      <p:transition spd="slow" advTm="1106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7425" y="1052736"/>
            <a:ext cx="8301039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dirty="0" smtClean="0"/>
              <a:t> </a:t>
            </a:r>
            <a:r>
              <a:rPr lang="ru-RU" sz="11200" dirty="0" smtClean="0"/>
              <a:t> </a:t>
            </a:r>
            <a:r>
              <a:rPr lang="ru-RU" sz="11200" b="1" dirty="0"/>
              <a:t> </a:t>
            </a:r>
            <a:r>
              <a:rPr lang="ru-RU" sz="11200" b="1" dirty="0">
                <a:solidFill>
                  <a:srgbClr val="0000FF"/>
                </a:solidFill>
              </a:rPr>
              <a:t>13 января</a:t>
            </a:r>
            <a:r>
              <a:rPr lang="ru-RU" sz="11200" dirty="0"/>
              <a:t>: Праздник в школе-интернате для детей с </a:t>
            </a:r>
            <a:r>
              <a:rPr lang="ru-RU" sz="11200" dirty="0" smtClean="0"/>
              <a:t>проблемами </a:t>
            </a:r>
            <a:r>
              <a:rPr lang="ru-RU" sz="11200" dirty="0"/>
              <a:t>зрения в </a:t>
            </a:r>
            <a:r>
              <a:rPr lang="ru-RU" sz="11200" dirty="0" err="1"/>
              <a:t>г.Королёве</a:t>
            </a:r>
            <a:endParaRPr lang="ru-RU" sz="11200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16831"/>
            <a:ext cx="7416824" cy="48606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5"/>
    </mc:Choice>
    <mc:Fallback xmlns="">
      <p:transition spd="slow" advTm="1102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3" y="764704"/>
            <a:ext cx="8784976" cy="432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dirty="0" smtClean="0"/>
              <a:t> </a:t>
            </a:r>
            <a:r>
              <a:rPr lang="ru-RU" sz="11200" b="1" dirty="0" smtClean="0"/>
              <a:t> </a:t>
            </a:r>
            <a:r>
              <a:rPr lang="ru-RU" sz="9600" b="1" dirty="0" smtClean="0">
                <a:solidFill>
                  <a:srgbClr val="0000FF"/>
                </a:solidFill>
              </a:rPr>
              <a:t>11 сентября: </a:t>
            </a:r>
            <a:r>
              <a:rPr lang="ru-RU" sz="9600" dirty="0" smtClean="0">
                <a:solidFill>
                  <a:schemeClr val="tx1"/>
                </a:solidFill>
              </a:rPr>
              <a:t>Концерт в Доме офицеров Преображенского полка</a:t>
            </a:r>
            <a:endParaRPr lang="ru-RU" sz="96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3" t="5910" r="6729" b="10522"/>
          <a:stretch/>
        </p:blipFill>
        <p:spPr>
          <a:xfrm>
            <a:off x="97830" y="1340767"/>
            <a:ext cx="3237198" cy="24947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340767"/>
            <a:ext cx="3910613" cy="2494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274" y="3906268"/>
            <a:ext cx="4241310" cy="28351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1" t="6828" r="18204"/>
          <a:stretch/>
        </p:blipFill>
        <p:spPr>
          <a:xfrm>
            <a:off x="7430507" y="1340767"/>
            <a:ext cx="1605473" cy="24947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3" y="3906268"/>
            <a:ext cx="4282933" cy="28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1"/>
    </mc:Choice>
    <mc:Fallback xmlns="">
      <p:transition spd="slow" advTm="1100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3" y="764704"/>
            <a:ext cx="8856984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>
              <a:spcAft>
                <a:spcPts val="600"/>
              </a:spcAft>
              <a:buNone/>
            </a:pPr>
            <a:r>
              <a:rPr lang="ru-RU" sz="9600" b="1" dirty="0" smtClean="0">
                <a:solidFill>
                  <a:srgbClr val="0000FF"/>
                </a:solidFill>
              </a:rPr>
              <a:t>                  20 октября: </a:t>
            </a:r>
            <a:r>
              <a:rPr lang="ru-RU" sz="9600" dirty="0" smtClean="0">
                <a:solidFill>
                  <a:schemeClr val="tx1"/>
                </a:solidFill>
              </a:rPr>
              <a:t>Дни Хабаровского края в Москве.            Открытие фотовыставки в библиотеке района Гольяново</a:t>
            </a:r>
            <a:endParaRPr lang="ru-RU" sz="96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" t="14661"/>
          <a:stretch/>
        </p:blipFill>
        <p:spPr>
          <a:xfrm>
            <a:off x="57200" y="1536825"/>
            <a:ext cx="3625352" cy="21482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9" t="29045" r="27078" b="4693"/>
          <a:stretch/>
        </p:blipFill>
        <p:spPr>
          <a:xfrm>
            <a:off x="3754560" y="1547766"/>
            <a:ext cx="1465512" cy="21141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9" r="14222"/>
          <a:stretch/>
        </p:blipFill>
        <p:spPr>
          <a:xfrm>
            <a:off x="6907152" y="1527463"/>
            <a:ext cx="2013353" cy="20909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242" y="3718343"/>
            <a:ext cx="4629263" cy="30944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7" t="15907" r="19777"/>
          <a:stretch/>
        </p:blipFill>
        <p:spPr>
          <a:xfrm>
            <a:off x="0" y="3796862"/>
            <a:ext cx="4211960" cy="28827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1" t="3411" r="25708" b="-1774"/>
          <a:stretch/>
        </p:blipFill>
        <p:spPr>
          <a:xfrm>
            <a:off x="5292080" y="1527463"/>
            <a:ext cx="1557926" cy="213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1"/>
    </mc:Choice>
    <mc:Fallback xmlns="">
      <p:transition spd="slow" advTm="1124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260648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9" y="836712"/>
            <a:ext cx="8568952" cy="78325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0000" indent="-514350" algn="ctr">
              <a:lnSpc>
                <a:spcPts val="2880"/>
              </a:lnSpc>
              <a:spcBef>
                <a:spcPts val="50"/>
              </a:spcBef>
              <a:spcAft>
                <a:spcPts val="600"/>
              </a:spcAft>
              <a:buNone/>
            </a:pPr>
            <a:r>
              <a:rPr lang="ru-RU" sz="2400" b="1" dirty="0" smtClean="0">
                <a:solidFill>
                  <a:srgbClr val="0000FF"/>
                </a:solidFill>
              </a:rPr>
              <a:t>   21 октября: </a:t>
            </a:r>
            <a:r>
              <a:rPr lang="ru-RU" sz="2400" dirty="0" smtClean="0">
                <a:solidFill>
                  <a:schemeClr val="tx1"/>
                </a:solidFill>
              </a:rPr>
              <a:t>Дни Хабаровского края в Москве. Турнир </a:t>
            </a:r>
            <a:r>
              <a:rPr lang="ru-RU" sz="2400" dirty="0">
                <a:solidFill>
                  <a:schemeClr val="tx1"/>
                </a:solidFill>
              </a:rPr>
              <a:t>по </a:t>
            </a:r>
            <a:r>
              <a:rPr lang="ru-RU" sz="2400" dirty="0" smtClean="0">
                <a:solidFill>
                  <a:schemeClr val="tx1"/>
                </a:solidFill>
              </a:rPr>
              <a:t>   мини-футболу </a:t>
            </a:r>
            <a:r>
              <a:rPr lang="ru-RU" sz="2400" dirty="0">
                <a:solidFill>
                  <a:schemeClr val="tx1"/>
                </a:solidFill>
              </a:rPr>
              <a:t>на </a:t>
            </a:r>
            <a:r>
              <a:rPr lang="ru-RU" sz="2400" dirty="0" smtClean="0">
                <a:solidFill>
                  <a:schemeClr val="tx1"/>
                </a:solidFill>
              </a:rPr>
              <a:t>кубок Губернатора Хабаровского края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9" y="1776426"/>
            <a:ext cx="3936472" cy="26313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6" t="3932" r="8942" b="22831"/>
          <a:stretch/>
        </p:blipFill>
        <p:spPr>
          <a:xfrm>
            <a:off x="4117785" y="1759185"/>
            <a:ext cx="1954957" cy="26349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1" t="3922" r="12741"/>
          <a:stretch/>
        </p:blipFill>
        <p:spPr>
          <a:xfrm>
            <a:off x="6205277" y="1768015"/>
            <a:ext cx="2807366" cy="26172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6" t="32281" r="19995"/>
          <a:stretch/>
        </p:blipFill>
        <p:spPr>
          <a:xfrm>
            <a:off x="6016356" y="4524512"/>
            <a:ext cx="2996287" cy="21743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9" t="2634" r="21791" b="9508"/>
          <a:stretch/>
        </p:blipFill>
        <p:spPr>
          <a:xfrm>
            <a:off x="81801" y="4509120"/>
            <a:ext cx="2434989" cy="21897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07" y="4508106"/>
            <a:ext cx="3357132" cy="218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9"/>
    </mc:Choice>
    <mc:Fallback xmlns="">
      <p:transition spd="slow" advTm="10809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3" y="764704"/>
            <a:ext cx="8856984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sz="9600" b="1" dirty="0" smtClean="0">
                <a:solidFill>
                  <a:srgbClr val="0000FF"/>
                </a:solidFill>
              </a:rPr>
              <a:t>           22 октября: </a:t>
            </a:r>
            <a:r>
              <a:rPr lang="ru-RU" sz="9600" dirty="0" smtClean="0">
                <a:solidFill>
                  <a:schemeClr val="tx1"/>
                </a:solidFill>
              </a:rPr>
              <a:t>Дни Хабаровского края в Москве.            </a:t>
            </a:r>
            <a:r>
              <a:rPr lang="en-US" sz="9600" dirty="0" smtClean="0">
                <a:solidFill>
                  <a:schemeClr val="tx1"/>
                </a:solidFill>
              </a:rPr>
              <a:t>   </a:t>
            </a:r>
            <a:r>
              <a:rPr lang="ru-RU" sz="9600" dirty="0" smtClean="0">
                <a:solidFill>
                  <a:schemeClr val="tx1"/>
                </a:solidFill>
              </a:rPr>
              <a:t>«Праздник Хабаровской улицы» в гимназии </a:t>
            </a:r>
            <a:r>
              <a:rPr lang="en-US" sz="9600" dirty="0" smtClean="0">
                <a:solidFill>
                  <a:schemeClr val="tx1"/>
                </a:solidFill>
              </a:rPr>
              <a:t>N 1516</a:t>
            </a:r>
            <a:endParaRPr lang="ru-RU" sz="96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609" y="1503494"/>
            <a:ext cx="3495795" cy="22910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2" r="7645" b="3588"/>
          <a:stretch/>
        </p:blipFill>
        <p:spPr>
          <a:xfrm>
            <a:off x="4473419" y="3885215"/>
            <a:ext cx="4563077" cy="28561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1" t="6903" r="41656" b="27625"/>
          <a:stretch/>
        </p:blipFill>
        <p:spPr>
          <a:xfrm>
            <a:off x="74653" y="1477960"/>
            <a:ext cx="1736028" cy="23165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r="33867"/>
          <a:stretch/>
        </p:blipFill>
        <p:spPr>
          <a:xfrm>
            <a:off x="7236297" y="1503495"/>
            <a:ext cx="1800200" cy="22910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7" t="11759" r="35419"/>
          <a:stretch/>
        </p:blipFill>
        <p:spPr>
          <a:xfrm>
            <a:off x="1843462" y="1490726"/>
            <a:ext cx="1817254" cy="22910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" y="3885215"/>
            <a:ext cx="4272803" cy="285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7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2"/>
    </mc:Choice>
    <mc:Fallback xmlns="">
      <p:transition spd="slow" advTm="11082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3367" y="780254"/>
            <a:ext cx="8856984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sz="9600" b="1" dirty="0" smtClean="0">
                <a:solidFill>
                  <a:srgbClr val="0000FF"/>
                </a:solidFill>
              </a:rPr>
              <a:t>           22 октября: </a:t>
            </a:r>
            <a:r>
              <a:rPr lang="ru-RU" sz="9600" dirty="0" smtClean="0">
                <a:solidFill>
                  <a:schemeClr val="tx1"/>
                </a:solidFill>
              </a:rPr>
              <a:t>Дни Хабаровского края в Москве.            </a:t>
            </a:r>
            <a:r>
              <a:rPr lang="en-US" sz="9600" dirty="0" smtClean="0">
                <a:solidFill>
                  <a:schemeClr val="tx1"/>
                </a:solidFill>
              </a:rPr>
              <a:t>   </a:t>
            </a:r>
            <a:r>
              <a:rPr lang="ru-RU" sz="9600" dirty="0" smtClean="0">
                <a:solidFill>
                  <a:schemeClr val="tx1"/>
                </a:solidFill>
              </a:rPr>
              <a:t>«Праздник Хабаровской улицы» в гимназии </a:t>
            </a:r>
            <a:r>
              <a:rPr lang="en-US" sz="9600" dirty="0" smtClean="0">
                <a:solidFill>
                  <a:schemeClr val="tx1"/>
                </a:solidFill>
              </a:rPr>
              <a:t>N 1516</a:t>
            </a:r>
            <a:endParaRPr lang="ru-RU" sz="9600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9" y="1502985"/>
            <a:ext cx="3574202" cy="23505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7" t="21594" r="29457" b="10617"/>
          <a:stretch/>
        </p:blipFill>
        <p:spPr>
          <a:xfrm>
            <a:off x="3665335" y="1502985"/>
            <a:ext cx="2093104" cy="23505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r="14296"/>
          <a:stretch/>
        </p:blipFill>
        <p:spPr>
          <a:xfrm>
            <a:off x="2855452" y="3928202"/>
            <a:ext cx="3392813" cy="28443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r="20123"/>
          <a:stretch/>
        </p:blipFill>
        <p:spPr>
          <a:xfrm>
            <a:off x="69599" y="3928202"/>
            <a:ext cx="2720208" cy="28262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5"/>
          <a:stretch/>
        </p:blipFill>
        <p:spPr>
          <a:xfrm>
            <a:off x="5814213" y="1502986"/>
            <a:ext cx="3222283" cy="23505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1" r="15218"/>
          <a:stretch/>
        </p:blipFill>
        <p:spPr>
          <a:xfrm>
            <a:off x="6300192" y="3946297"/>
            <a:ext cx="2736304" cy="282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3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5"/>
    </mc:Choice>
    <mc:Fallback xmlns="">
      <p:transition spd="slow" advTm="1114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08" y="728700"/>
            <a:ext cx="8856984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sz="9600" b="1" dirty="0" smtClean="0">
                <a:solidFill>
                  <a:srgbClr val="0000FF"/>
                </a:solidFill>
              </a:rPr>
              <a:t>           22 октября: </a:t>
            </a:r>
            <a:r>
              <a:rPr lang="ru-RU" sz="9600" dirty="0" smtClean="0">
                <a:solidFill>
                  <a:schemeClr val="tx1"/>
                </a:solidFill>
              </a:rPr>
              <a:t>Дни Хабаровского края в Москве.            </a:t>
            </a:r>
            <a:r>
              <a:rPr lang="en-US" sz="9600" dirty="0" smtClean="0">
                <a:solidFill>
                  <a:schemeClr val="tx1"/>
                </a:solidFill>
              </a:rPr>
              <a:t>   </a:t>
            </a:r>
            <a:r>
              <a:rPr lang="ru-RU" sz="9600" dirty="0" smtClean="0">
                <a:solidFill>
                  <a:schemeClr val="tx1"/>
                </a:solidFill>
              </a:rPr>
              <a:t>«Праздник Хабаровской улицы» в гимназии </a:t>
            </a:r>
            <a:r>
              <a:rPr lang="en-US" sz="9600" dirty="0" smtClean="0">
                <a:solidFill>
                  <a:schemeClr val="tx1"/>
                </a:solidFill>
              </a:rPr>
              <a:t>N 1516</a:t>
            </a:r>
            <a:endParaRPr lang="ru-RU" sz="96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" t="11324"/>
          <a:stretch/>
        </p:blipFill>
        <p:spPr>
          <a:xfrm>
            <a:off x="81807" y="1484784"/>
            <a:ext cx="8940104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4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5"/>
    </mc:Choice>
    <mc:Fallback xmlns="">
      <p:transition spd="slow" advTm="5785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728700"/>
            <a:ext cx="8496944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>
              <a:spcAft>
                <a:spcPts val="600"/>
              </a:spcAft>
              <a:buNone/>
            </a:pPr>
            <a:r>
              <a:rPr lang="ru-RU" sz="9600" b="1" dirty="0" smtClean="0">
                <a:solidFill>
                  <a:srgbClr val="0000FF"/>
                </a:solidFill>
              </a:rPr>
              <a:t>    </a:t>
            </a:r>
            <a:r>
              <a:rPr lang="en-US" sz="9600" b="1" dirty="0" smtClean="0">
                <a:solidFill>
                  <a:srgbClr val="0000FF"/>
                </a:solidFill>
              </a:rPr>
              <a:t>4 </a:t>
            </a:r>
            <a:r>
              <a:rPr lang="ru-RU" sz="9600" b="1" dirty="0" smtClean="0">
                <a:solidFill>
                  <a:srgbClr val="0000FF"/>
                </a:solidFill>
              </a:rPr>
              <a:t>ноября: </a:t>
            </a:r>
            <a:r>
              <a:rPr lang="ru-RU" sz="9600" dirty="0" smtClean="0">
                <a:solidFill>
                  <a:schemeClr val="tx1"/>
                </a:solidFill>
              </a:rPr>
              <a:t>Участие в марше «Мы вместе!» и торжественном приёме Президента России в День народного единства</a:t>
            </a:r>
            <a:endParaRPr lang="ru-RU" sz="96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62" y="3851604"/>
            <a:ext cx="3918416" cy="29388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69" y="1520757"/>
            <a:ext cx="2915816" cy="21868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" r="20844"/>
          <a:stretch/>
        </p:blipFill>
        <p:spPr>
          <a:xfrm>
            <a:off x="32169" y="1628800"/>
            <a:ext cx="5133197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0"/>
    </mc:Choice>
    <mc:Fallback xmlns="">
      <p:transition spd="slow" advTm="1117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143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613743"/>
            <a:ext cx="8496944" cy="61206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sz="9600" b="1" dirty="0" smtClean="0">
                <a:solidFill>
                  <a:srgbClr val="0000FF"/>
                </a:solidFill>
              </a:rPr>
              <a:t>          2 декабря: </a:t>
            </a:r>
            <a:r>
              <a:rPr lang="ru-RU" sz="9600" dirty="0" smtClean="0">
                <a:solidFill>
                  <a:schemeClr val="tx1"/>
                </a:solidFill>
              </a:rPr>
              <a:t>Патриотическая акция на мемориале     «Рубеж Славы» в Снегирях</a:t>
            </a:r>
            <a:endParaRPr lang="ru-RU" sz="96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6"/>
          <a:stretch/>
        </p:blipFill>
        <p:spPr>
          <a:xfrm>
            <a:off x="4995501" y="1301207"/>
            <a:ext cx="4043440" cy="28504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t="2172" r="-104" b="11578"/>
          <a:stretch/>
        </p:blipFill>
        <p:spPr>
          <a:xfrm>
            <a:off x="107504" y="1293167"/>
            <a:ext cx="4824536" cy="29149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6" b="5868"/>
          <a:stretch/>
        </p:blipFill>
        <p:spPr>
          <a:xfrm>
            <a:off x="5093022" y="4253101"/>
            <a:ext cx="3936751" cy="24795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79" b="23203"/>
          <a:stretch/>
        </p:blipFill>
        <p:spPr>
          <a:xfrm>
            <a:off x="121419" y="4282153"/>
            <a:ext cx="4804518" cy="247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2"/>
    </mc:Choice>
    <mc:Fallback xmlns="">
      <p:transition spd="slow" advTm="10762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728700"/>
            <a:ext cx="8496944" cy="3960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sz="9600" b="1" dirty="0" smtClean="0">
                <a:solidFill>
                  <a:srgbClr val="0000FF"/>
                </a:solidFill>
              </a:rPr>
              <a:t>           15 декабря: </a:t>
            </a:r>
            <a:r>
              <a:rPr lang="ru-RU" sz="9600" dirty="0" smtClean="0">
                <a:solidFill>
                  <a:schemeClr val="tx1"/>
                </a:solidFill>
              </a:rPr>
              <a:t>Праздничный вечер в честь Нового года</a:t>
            </a:r>
            <a:endParaRPr lang="ru-RU" sz="96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2756"/>
            <a:ext cx="4392488" cy="2927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6" t="2826" r="1946" b="805"/>
          <a:stretch/>
        </p:blipFill>
        <p:spPr>
          <a:xfrm>
            <a:off x="3131840" y="4248229"/>
            <a:ext cx="3817907" cy="24550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32755"/>
            <a:ext cx="4386950" cy="29272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r="11627"/>
          <a:stretch/>
        </p:blipFill>
        <p:spPr>
          <a:xfrm>
            <a:off x="50340" y="4248229"/>
            <a:ext cx="3101134" cy="24550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0" r="21496"/>
          <a:stretch/>
        </p:blipFill>
        <p:spPr>
          <a:xfrm>
            <a:off x="7014733" y="4233139"/>
            <a:ext cx="2016225" cy="246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5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3"/>
    </mc:Choice>
    <mc:Fallback xmlns="">
      <p:transition spd="slow" advTm="10953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728700"/>
            <a:ext cx="8496944" cy="3960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sz="9600" b="1" dirty="0" smtClean="0">
                <a:solidFill>
                  <a:srgbClr val="0000FF"/>
                </a:solidFill>
              </a:rPr>
              <a:t>           15 декабря: </a:t>
            </a:r>
            <a:r>
              <a:rPr lang="ru-RU" sz="9600" dirty="0" smtClean="0">
                <a:solidFill>
                  <a:schemeClr val="tx1"/>
                </a:solidFill>
              </a:rPr>
              <a:t>Праздничный вечер в честь Нового года</a:t>
            </a:r>
            <a:endParaRPr lang="ru-RU" sz="96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6" y="4293096"/>
            <a:ext cx="3528392" cy="24416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26531"/>
          <a:stretch/>
        </p:blipFill>
        <p:spPr>
          <a:xfrm>
            <a:off x="3779912" y="4283968"/>
            <a:ext cx="2232248" cy="24407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6" y="1211924"/>
            <a:ext cx="4283968" cy="29702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11924"/>
            <a:ext cx="4283968" cy="29645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8" r="4306"/>
          <a:stretch/>
        </p:blipFill>
        <p:spPr>
          <a:xfrm>
            <a:off x="6121084" y="4274361"/>
            <a:ext cx="2880321" cy="243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1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9"/>
    </mc:Choice>
    <mc:Fallback xmlns="">
      <p:transition spd="slow" advTm="1109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7888" y="1039978"/>
            <a:ext cx="8208912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dirty="0" smtClean="0"/>
              <a:t> </a:t>
            </a:r>
            <a:r>
              <a:rPr lang="ru-RU" sz="11200" b="1" dirty="0" smtClean="0"/>
              <a:t> </a:t>
            </a:r>
            <a:r>
              <a:rPr lang="ru-RU" sz="11200" b="1" dirty="0" smtClean="0">
                <a:solidFill>
                  <a:srgbClr val="0000FF"/>
                </a:solidFill>
              </a:rPr>
              <a:t>13 января</a:t>
            </a:r>
            <a:r>
              <a:rPr lang="ru-RU" sz="11200" dirty="0" smtClean="0"/>
              <a:t>: Праздник в школе-интернате для </a:t>
            </a:r>
            <a:r>
              <a:rPr lang="ru-RU" sz="11200" dirty="0"/>
              <a:t>детей с проблемами </a:t>
            </a:r>
            <a:r>
              <a:rPr lang="ru-RU" sz="11200" dirty="0" smtClean="0"/>
              <a:t>зрения в </a:t>
            </a:r>
            <a:r>
              <a:rPr lang="ru-RU" sz="11200" dirty="0" err="1" smtClean="0"/>
              <a:t>г.Королёве</a:t>
            </a:r>
            <a:endParaRPr lang="ru-RU" sz="112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896913"/>
            <a:ext cx="2952328" cy="19673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74" y="1894114"/>
            <a:ext cx="2939886" cy="19651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2" y="3941725"/>
            <a:ext cx="4170622" cy="27878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52" y="1894114"/>
            <a:ext cx="2939646" cy="19650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94" y="3941725"/>
            <a:ext cx="4006504" cy="27709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5882">
            <a:off x="3851853" y="3771130"/>
            <a:ext cx="1728192" cy="121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1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9"/>
    </mc:Choice>
    <mc:Fallback xmlns="">
      <p:transition spd="slow" advTm="10609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728700"/>
            <a:ext cx="8496944" cy="3960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sz="9600" b="1" dirty="0" smtClean="0">
                <a:solidFill>
                  <a:srgbClr val="0000FF"/>
                </a:solidFill>
              </a:rPr>
              <a:t>           15 декабря: </a:t>
            </a:r>
            <a:r>
              <a:rPr lang="ru-RU" sz="9600" dirty="0" smtClean="0">
                <a:solidFill>
                  <a:schemeClr val="tx1"/>
                </a:solidFill>
              </a:rPr>
              <a:t>Праздничный вечер в честь Нового года</a:t>
            </a:r>
            <a:endParaRPr lang="ru-RU" sz="96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"/>
          <a:stretch/>
        </p:blipFill>
        <p:spPr>
          <a:xfrm>
            <a:off x="6822286" y="3645023"/>
            <a:ext cx="2213992" cy="3130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6"/>
          <a:stretch/>
        </p:blipFill>
        <p:spPr>
          <a:xfrm>
            <a:off x="3131840" y="1213537"/>
            <a:ext cx="3598891" cy="25562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60" t="1369" r="25036"/>
          <a:stretch/>
        </p:blipFill>
        <p:spPr>
          <a:xfrm>
            <a:off x="4572000" y="3915146"/>
            <a:ext cx="2160240" cy="28432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5" r="10060"/>
          <a:stretch/>
        </p:blipFill>
        <p:spPr>
          <a:xfrm>
            <a:off x="6775754" y="1235251"/>
            <a:ext cx="2260524" cy="23099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88695"/>
            <a:ext cx="4331275" cy="28868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r="10165"/>
          <a:stretch/>
        </p:blipFill>
        <p:spPr>
          <a:xfrm>
            <a:off x="75861" y="1208106"/>
            <a:ext cx="3024337" cy="256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3"/>
    </mc:Choice>
    <mc:Fallback xmlns="">
      <p:transition spd="slow" advTm="10953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728700"/>
            <a:ext cx="8496944" cy="43633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sz="9600" b="1" dirty="0" smtClean="0">
                <a:solidFill>
                  <a:srgbClr val="0000FF"/>
                </a:solidFill>
              </a:rPr>
              <a:t> Поддержано органами власти Хабаровского края и Москвы</a:t>
            </a:r>
            <a:endParaRPr lang="ru-RU" sz="9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7984" y="1606120"/>
            <a:ext cx="4392488" cy="21236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Совместные мероприятия: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«Дни Хабаровского края в Москве»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Благотворительные акции в Королёве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Проект создания памятника маршалу А.М.Василевскому в Хабаровске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Патриотические и культурно-массовые мероприятия землячеств Москвы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" t="3568" r="12201" b="2377"/>
          <a:stretch/>
        </p:blipFill>
        <p:spPr>
          <a:xfrm>
            <a:off x="331715" y="1344486"/>
            <a:ext cx="3864188" cy="27501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6" t="3339"/>
          <a:stretch/>
        </p:blipFill>
        <p:spPr>
          <a:xfrm>
            <a:off x="69686" y="4293095"/>
            <a:ext cx="2677288" cy="23562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3" t="14337" r="20297" b="2058"/>
          <a:stretch/>
        </p:blipFill>
        <p:spPr>
          <a:xfrm>
            <a:off x="2815338" y="4274125"/>
            <a:ext cx="2761130" cy="23752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" r="2770"/>
          <a:stretch/>
        </p:blipFill>
        <p:spPr>
          <a:xfrm>
            <a:off x="5644832" y="4274125"/>
            <a:ext cx="3270877" cy="238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3"/>
    </mc:Choice>
    <mc:Fallback xmlns="">
      <p:transition spd="slow" advTm="10953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728700"/>
            <a:ext cx="8496944" cy="3960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sz="9600" b="1" dirty="0" smtClean="0">
                <a:solidFill>
                  <a:srgbClr val="0000FF"/>
                </a:solidFill>
              </a:rPr>
              <a:t>  Публикации в СМИ и сети Интернет</a:t>
            </a:r>
            <a:endParaRPr lang="ru-RU" sz="9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75647" y="1232756"/>
            <a:ext cx="122072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Свой Сайт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78" y="1602088"/>
            <a:ext cx="2944810" cy="45632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1252041"/>
            <a:ext cx="201622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Что пишут о нас?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r="7777"/>
          <a:stretch/>
        </p:blipFill>
        <p:spPr>
          <a:xfrm>
            <a:off x="3086494" y="1184836"/>
            <a:ext cx="2726588" cy="24842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r="2246"/>
          <a:stretch/>
        </p:blipFill>
        <p:spPr>
          <a:xfrm>
            <a:off x="3086494" y="3759858"/>
            <a:ext cx="2726588" cy="24113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" r="983"/>
          <a:stretch/>
        </p:blipFill>
        <p:spPr>
          <a:xfrm>
            <a:off x="134166" y="1729385"/>
            <a:ext cx="2952328" cy="19076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r="6917"/>
          <a:stretch/>
        </p:blipFill>
        <p:spPr>
          <a:xfrm>
            <a:off x="131089" y="3745079"/>
            <a:ext cx="2749058" cy="24202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93654" y="6328993"/>
            <a:ext cx="7556692" cy="38086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За минувший </a:t>
            </a:r>
            <a:r>
              <a:rPr lang="ru-RU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год вышло более 70 публикаций </a:t>
            </a:r>
            <a:r>
              <a:rPr lang="ru-RU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 Хабаровском землячестве </a:t>
            </a:r>
            <a:endParaRPr lang="ru-RU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30" name="Picture 6" descr="В Москве отметили 78-летие Хабаровского края праздником на Хабаровской улиц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58" y="2814320"/>
            <a:ext cx="1046754" cy="69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69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16"/>
    </mc:Choice>
    <mc:Fallback xmlns="">
      <p:transition spd="slow" advTm="20916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728700"/>
            <a:ext cx="8496944" cy="3960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sz="9600" b="1" dirty="0" smtClean="0">
                <a:solidFill>
                  <a:srgbClr val="0000FF"/>
                </a:solidFill>
              </a:rPr>
              <a:t>           С Новым 2017-м годом!</a:t>
            </a:r>
            <a:endParaRPr lang="ru-RU" sz="96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6694" r="1176" b="4414"/>
          <a:stretch/>
        </p:blipFill>
        <p:spPr>
          <a:xfrm>
            <a:off x="107504" y="1260645"/>
            <a:ext cx="8928992" cy="5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8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6"/>
    </mc:Choice>
    <mc:Fallback xmlns="">
      <p:transition spd="slow" advTm="11026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329642" cy="928670"/>
          </a:xfrm>
        </p:spPr>
        <p:txBody>
          <a:bodyPr/>
          <a:lstStyle/>
          <a:p>
            <a:r>
              <a:rPr lang="ru-RU" b="1" dirty="0" smtClean="0"/>
              <a:t>А что будет в 2017 году?</a:t>
            </a:r>
            <a:endParaRPr lang="ru-RU" b="1" dirty="0"/>
          </a:p>
        </p:txBody>
      </p:sp>
      <p:pic>
        <p:nvPicPr>
          <p:cNvPr id="8" name="Содержимое 7" descr="591470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2428860" y="1000108"/>
            <a:ext cx="4286280" cy="5289954"/>
          </a:xfrm>
        </p:spPr>
      </p:pic>
      <p:sp>
        <p:nvSpPr>
          <p:cNvPr id="4" name="TextBox 3"/>
          <p:cNvSpPr txBox="1"/>
          <p:nvPr/>
        </p:nvSpPr>
        <p:spPr>
          <a:xfrm>
            <a:off x="1835696" y="6038334"/>
            <a:ext cx="547260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Зависит от каждого из нас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1"/>
    </mc:Choice>
    <mc:Fallback xmlns="">
      <p:transition spd="slow" advTm="1103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7425" y="1052736"/>
            <a:ext cx="8301039" cy="5040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dirty="0" smtClean="0"/>
              <a:t> </a:t>
            </a:r>
            <a:r>
              <a:rPr lang="ru-RU" sz="11200" b="1" dirty="0" smtClean="0"/>
              <a:t> </a:t>
            </a:r>
            <a:r>
              <a:rPr lang="ru-RU" sz="11200" b="1" dirty="0" smtClean="0">
                <a:solidFill>
                  <a:srgbClr val="0000FF"/>
                </a:solidFill>
              </a:rPr>
              <a:t>13 января: </a:t>
            </a:r>
            <a:r>
              <a:rPr lang="ru-RU" sz="11200" dirty="0" smtClean="0"/>
              <a:t>Посещение ЦУП в г. Королёве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r="10454"/>
          <a:stretch/>
        </p:blipFill>
        <p:spPr>
          <a:xfrm>
            <a:off x="77311" y="1718253"/>
            <a:ext cx="5888521" cy="47536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r="4925"/>
          <a:stretch/>
        </p:blipFill>
        <p:spPr>
          <a:xfrm>
            <a:off x="6048182" y="1718253"/>
            <a:ext cx="3018772" cy="22256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/>
          <a:stretch/>
        </p:blipFill>
        <p:spPr>
          <a:xfrm>
            <a:off x="6035566" y="4239953"/>
            <a:ext cx="3017596" cy="22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1"/>
    </mc:Choice>
    <mc:Fallback xmlns="">
      <p:transition spd="slow" advTm="1005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0" y="977306"/>
            <a:ext cx="8301039" cy="4439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dirty="0" smtClean="0"/>
              <a:t> </a:t>
            </a:r>
            <a:r>
              <a:rPr lang="ru-RU" sz="11200" b="1" dirty="0" smtClean="0"/>
              <a:t> </a:t>
            </a:r>
            <a:r>
              <a:rPr lang="ru-RU" sz="11200" b="1" dirty="0" smtClean="0">
                <a:solidFill>
                  <a:srgbClr val="0000FF"/>
                </a:solidFill>
              </a:rPr>
              <a:t>13 марта: </a:t>
            </a:r>
            <a:r>
              <a:rPr lang="ru-RU" sz="11200" dirty="0" smtClean="0"/>
              <a:t>Широкая Масленица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7" b="10078"/>
          <a:stretch/>
        </p:blipFill>
        <p:spPr>
          <a:xfrm>
            <a:off x="253542" y="2203123"/>
            <a:ext cx="3718413" cy="20899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3" t="10845" r="20257"/>
          <a:stretch/>
        </p:blipFill>
        <p:spPr>
          <a:xfrm>
            <a:off x="447425" y="4365104"/>
            <a:ext cx="2520281" cy="23262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16" y="3657706"/>
            <a:ext cx="4546467" cy="303367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 t="12029" r="45154"/>
          <a:stretch/>
        </p:blipFill>
        <p:spPr>
          <a:xfrm>
            <a:off x="7225862" y="1801096"/>
            <a:ext cx="1534042" cy="22437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t="-6" r="6495" b="7107"/>
          <a:stretch/>
        </p:blipFill>
        <p:spPr>
          <a:xfrm>
            <a:off x="4211960" y="1710390"/>
            <a:ext cx="2808312" cy="188263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5546" y="1556792"/>
            <a:ext cx="405440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Это была наша прощальная встреча со Светланой Анатольевной Монаховой…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72400" y="4180344"/>
            <a:ext cx="51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</a:t>
            </a:r>
          </a:p>
          <a:p>
            <a:pPr algn="ctr"/>
            <a:r>
              <a:rPr lang="ru-RU" sz="2400" dirty="0" smtClean="0"/>
              <a:t>О</a:t>
            </a:r>
          </a:p>
          <a:p>
            <a:pPr algn="ctr"/>
            <a:r>
              <a:rPr lang="ru-RU" sz="2400" dirty="0" smtClean="0"/>
              <a:t>М</a:t>
            </a:r>
          </a:p>
          <a:p>
            <a:pPr algn="ctr"/>
            <a:r>
              <a:rPr lang="ru-RU" sz="2400" dirty="0" smtClean="0"/>
              <a:t>Н</a:t>
            </a:r>
          </a:p>
          <a:p>
            <a:pPr algn="ctr"/>
            <a:r>
              <a:rPr lang="ru-RU" sz="2400" dirty="0" smtClean="0"/>
              <a:t>И</a:t>
            </a:r>
          </a:p>
          <a:p>
            <a:pPr algn="ctr"/>
            <a:r>
              <a:rPr lang="ru-RU" sz="2400" dirty="0"/>
              <a:t>М</a:t>
            </a:r>
          </a:p>
        </p:txBody>
      </p:sp>
    </p:spTree>
    <p:extLst>
      <p:ext uri="{BB962C8B-B14F-4D97-AF65-F5344CB8AC3E}">
        <p14:creationId xmlns:p14="http://schemas.microsoft.com/office/powerpoint/2010/main" val="307242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8"/>
    </mc:Choice>
    <mc:Fallback xmlns="">
      <p:transition spd="slow" advTm="1093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0" y="977306"/>
            <a:ext cx="8301039" cy="37754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dirty="0" smtClean="0"/>
              <a:t> </a:t>
            </a:r>
            <a:r>
              <a:rPr lang="ru-RU" sz="11200" b="1" dirty="0" smtClean="0"/>
              <a:t> </a:t>
            </a:r>
            <a:r>
              <a:rPr lang="ru-RU" sz="11200" b="1" dirty="0" smtClean="0">
                <a:solidFill>
                  <a:srgbClr val="0000FF"/>
                </a:solidFill>
              </a:rPr>
              <a:t>2 июня: </a:t>
            </a:r>
            <a:r>
              <a:rPr lang="ru-RU" sz="11200" dirty="0" smtClean="0"/>
              <a:t>Концерт памяти Светланы Монаховой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 t="12029" r="45154"/>
          <a:stretch/>
        </p:blipFill>
        <p:spPr>
          <a:xfrm>
            <a:off x="7460529" y="1616842"/>
            <a:ext cx="1534042" cy="22437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2" name="TextBox 21"/>
          <p:cNvSpPr txBox="1"/>
          <p:nvPr/>
        </p:nvSpPr>
        <p:spPr>
          <a:xfrm>
            <a:off x="8376499" y="4132450"/>
            <a:ext cx="51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</a:t>
            </a:r>
          </a:p>
          <a:p>
            <a:pPr algn="ctr"/>
            <a:r>
              <a:rPr lang="ru-RU" sz="2400" dirty="0" smtClean="0"/>
              <a:t>О</a:t>
            </a:r>
          </a:p>
          <a:p>
            <a:pPr algn="ctr"/>
            <a:r>
              <a:rPr lang="ru-RU" sz="2400" dirty="0" smtClean="0"/>
              <a:t>М</a:t>
            </a:r>
          </a:p>
          <a:p>
            <a:pPr algn="ctr"/>
            <a:r>
              <a:rPr lang="ru-RU" sz="2400" dirty="0" smtClean="0"/>
              <a:t>Н</a:t>
            </a:r>
          </a:p>
          <a:p>
            <a:pPr algn="ctr"/>
            <a:r>
              <a:rPr lang="ru-RU" sz="2400" dirty="0" smtClean="0"/>
              <a:t>И</a:t>
            </a:r>
          </a:p>
          <a:p>
            <a:pPr algn="ctr"/>
            <a:r>
              <a:rPr lang="ru-RU" sz="2400" dirty="0"/>
              <a:t>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9"/>
          <a:stretch/>
        </p:blipFill>
        <p:spPr>
          <a:xfrm>
            <a:off x="83156" y="1449077"/>
            <a:ext cx="4232182" cy="29554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4"/>
          <a:stretch/>
        </p:blipFill>
        <p:spPr>
          <a:xfrm>
            <a:off x="4395403" y="1442128"/>
            <a:ext cx="2889391" cy="19353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6" r="27297"/>
          <a:stretch/>
        </p:blipFill>
        <p:spPr>
          <a:xfrm>
            <a:off x="6294801" y="4022222"/>
            <a:ext cx="2081698" cy="27733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4" t="9103" r="15255" b="8201"/>
          <a:stretch/>
        </p:blipFill>
        <p:spPr>
          <a:xfrm>
            <a:off x="4491073" y="3315833"/>
            <a:ext cx="1736718" cy="16332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"/>
          <a:stretch/>
        </p:blipFill>
        <p:spPr>
          <a:xfrm>
            <a:off x="86350" y="4498760"/>
            <a:ext cx="3243871" cy="22370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16" y="4948796"/>
            <a:ext cx="2812426" cy="187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5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1"/>
    </mc:Choice>
    <mc:Fallback xmlns="">
      <p:transition spd="slow" advTm="1100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5881" y="764704"/>
            <a:ext cx="8822786" cy="42782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dirty="0" smtClean="0"/>
              <a:t> </a:t>
            </a:r>
            <a:r>
              <a:rPr lang="ru-RU" sz="11200" b="1" dirty="0" smtClean="0"/>
              <a:t> </a:t>
            </a:r>
            <a:r>
              <a:rPr lang="ru-RU" sz="9600" b="1" dirty="0" smtClean="0">
                <a:solidFill>
                  <a:srgbClr val="0000FF"/>
                </a:solidFill>
              </a:rPr>
              <a:t>10 мая: </a:t>
            </a:r>
            <a:r>
              <a:rPr lang="ru-RU" sz="9600" dirty="0" smtClean="0"/>
              <a:t>Возложение цветов в Александровском саду Кремля</a:t>
            </a:r>
            <a:endParaRPr lang="ru-RU" sz="9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7"/>
          <a:stretch/>
        </p:blipFill>
        <p:spPr>
          <a:xfrm>
            <a:off x="107504" y="1332328"/>
            <a:ext cx="4186708" cy="25540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/>
          <a:stretch/>
        </p:blipFill>
        <p:spPr>
          <a:xfrm>
            <a:off x="4571999" y="3949354"/>
            <a:ext cx="4451556" cy="27676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0" r="5071" b="14596"/>
          <a:stretch/>
        </p:blipFill>
        <p:spPr>
          <a:xfrm>
            <a:off x="4557111" y="1313506"/>
            <a:ext cx="4451556" cy="25606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2" y="3970670"/>
            <a:ext cx="4151090" cy="27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2"/>
    </mc:Choice>
    <mc:Fallback xmlns="">
      <p:transition spd="slow" advTm="1100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0059" y="749248"/>
            <a:ext cx="8398992" cy="63577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dirty="0" smtClean="0"/>
              <a:t> </a:t>
            </a:r>
            <a:r>
              <a:rPr lang="ru-RU" sz="11200" b="1" dirty="0" smtClean="0"/>
              <a:t> </a:t>
            </a:r>
            <a:r>
              <a:rPr lang="ru-RU" sz="9600" b="1" dirty="0" smtClean="0">
                <a:solidFill>
                  <a:srgbClr val="0000FF"/>
                </a:solidFill>
              </a:rPr>
              <a:t>13 мая: </a:t>
            </a:r>
            <a:r>
              <a:rPr lang="ru-RU" sz="9600" dirty="0" smtClean="0"/>
              <a:t>Патриотическая акция на мемориале                   «Рубеж Славы» в Снегирях</a:t>
            </a:r>
            <a:endParaRPr lang="ru-RU" sz="9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4"/>
          <a:stretch/>
        </p:blipFill>
        <p:spPr>
          <a:xfrm>
            <a:off x="107504" y="1528253"/>
            <a:ext cx="4680520" cy="29126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8" b="367"/>
          <a:stretch/>
        </p:blipFill>
        <p:spPr>
          <a:xfrm>
            <a:off x="4932040" y="1484783"/>
            <a:ext cx="3983744" cy="25091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9"/>
          <a:stretch/>
        </p:blipFill>
        <p:spPr>
          <a:xfrm>
            <a:off x="2926093" y="4564590"/>
            <a:ext cx="1861931" cy="20866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t="6131" r="13414"/>
          <a:stretch/>
        </p:blipFill>
        <p:spPr>
          <a:xfrm>
            <a:off x="107504" y="4584147"/>
            <a:ext cx="2684959" cy="20475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" t="889" r="338" b="8313"/>
          <a:stretch/>
        </p:blipFill>
        <p:spPr>
          <a:xfrm>
            <a:off x="4932040" y="4093678"/>
            <a:ext cx="4012393" cy="253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2"/>
    </mc:Choice>
    <mc:Fallback xmlns="">
      <p:transition spd="slow" advTm="1056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Хабаровское землячество - 2016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0" y="764704"/>
            <a:ext cx="8301039" cy="432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 algn="ctr">
              <a:spcAft>
                <a:spcPts val="600"/>
              </a:spcAft>
              <a:buNone/>
            </a:pPr>
            <a:r>
              <a:rPr lang="ru-RU" dirty="0" smtClean="0"/>
              <a:t> </a:t>
            </a:r>
            <a:r>
              <a:rPr lang="ru-RU" sz="11200" b="1" dirty="0" smtClean="0"/>
              <a:t> </a:t>
            </a:r>
            <a:r>
              <a:rPr lang="ru-RU" sz="11200" b="1" dirty="0" smtClean="0">
                <a:solidFill>
                  <a:srgbClr val="0000FF"/>
                </a:solidFill>
              </a:rPr>
              <a:t>26 мая: </a:t>
            </a:r>
            <a:r>
              <a:rPr lang="ru-RU" sz="11200" dirty="0" smtClean="0">
                <a:solidFill>
                  <a:schemeClr val="tx1"/>
                </a:solidFill>
              </a:rPr>
              <a:t>Отчётно-выборное</a:t>
            </a:r>
            <a:r>
              <a:rPr lang="ru-RU" sz="11200" b="1" dirty="0" smtClean="0">
                <a:solidFill>
                  <a:srgbClr val="0000FF"/>
                </a:solidFill>
              </a:rPr>
              <a:t> </a:t>
            </a:r>
            <a:r>
              <a:rPr lang="ru-RU" sz="11200" dirty="0" smtClean="0"/>
              <a:t>Собрание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7" b="12093"/>
          <a:stretch/>
        </p:blipFill>
        <p:spPr>
          <a:xfrm>
            <a:off x="4139952" y="1303729"/>
            <a:ext cx="4824537" cy="24288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3" y="1318577"/>
            <a:ext cx="3660573" cy="24469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54360"/>
            <a:ext cx="4361870" cy="28535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3" y="3845192"/>
            <a:ext cx="4282683" cy="286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5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9"/>
    </mc:Choice>
    <mc:Fallback xmlns="">
      <p:transition spd="slow" advTm="1128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39160</TotalTime>
  <Words>694</Words>
  <Application>Microsoft Office PowerPoint</Application>
  <PresentationFormat>Экран (4:3)</PresentationFormat>
  <Paragraphs>138</Paragraphs>
  <Slides>34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Тема Office</vt:lpstr>
      <vt:lpstr>Специальное оформление</vt:lpstr>
      <vt:lpstr>Презентация PowerPoint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Хабаровское землячество - 2016</vt:lpstr>
      <vt:lpstr>А что будет в 2017 году?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</dc:creator>
  <cp:lastModifiedBy>Сергей Акулич</cp:lastModifiedBy>
  <cp:revision>677</cp:revision>
  <dcterms:created xsi:type="dcterms:W3CDTF">2015-04-02T08:38:19Z</dcterms:created>
  <dcterms:modified xsi:type="dcterms:W3CDTF">2017-01-28T09:38:09Z</dcterms:modified>
</cp:coreProperties>
</file>